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6" autoAdjust="0"/>
    <p:restoredTop sz="94403" autoAdjust="0"/>
  </p:normalViewPr>
  <p:slideViewPr>
    <p:cSldViewPr>
      <p:cViewPr>
        <p:scale>
          <a:sx n="70" d="100"/>
          <a:sy n="70" d="100"/>
        </p:scale>
        <p:origin x="-12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31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</a:t>
            </a:r>
            <a:r>
              <a:rPr lang="en-US" smtClean="0"/>
              <a:t>Electronics</a:t>
            </a:r>
            <a:r>
              <a:rPr lang="en-US" smtClean="0">
                <a:sym typeface="Symbol"/>
              </a:rPr>
              <a:t></a:t>
            </a:r>
            <a:r>
              <a:rPr lang="en-US" smtClean="0"/>
              <a:t>  </a:t>
            </a:r>
            <a:endParaRPr lang="en-US"/>
          </a:p>
          <a:p>
            <a:pPr>
              <a:defRPr/>
            </a:pPr>
            <a:r>
              <a:rPr lang="en-US"/>
              <a:t>Lesson 2.4 – Specific Comb Circuit &amp; Misc Topics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9E1EA92B-FC66-410D-8250-627AAFB96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816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Lesson 2.4 – Specific Comb Circuit &amp; Misc Topics</a:t>
            </a: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F047051E-F82B-457B-8F7D-4B5369CDE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26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1946A-2A34-498A-814A-92A8644AB4C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5846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7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Logic diagram for a half adder.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848899-7344-4054-9849-A9CC83F73A1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Truth table for full adder and K-Map for the C</a:t>
            </a:r>
            <a:r>
              <a:rPr lang="en-US" baseline="-25000" smtClean="0"/>
              <a:t>out</a:t>
            </a:r>
            <a:r>
              <a:rPr lang="en-US" smtClean="0"/>
              <a:t> output of the full adder.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260018-6DAC-4011-AA3A-1ACEACF8F9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Truth table for full adder and K-Map for the Sum output of the full adder. Note that the K-Map did not simplify the expression.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2E090-241E-4FF5-BC32-870799BC03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Boolean algebra simplification for the sum output of a full adder.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F33D42-F68B-4535-8E55-0B2A0DAB3D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Logic diagram for a full adder.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1CF7C0-7F09-4852-ADF3-AFC014807D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compares the sum output of a full adder, one implemented with AOI logic, and one implemented with XOR. This illustrates why we have XOR gates.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A86BA1-9EED-4FF1-9A1A-57168B150AA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Introduction of the 74LS183 MSI full adder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B3D273-2F4E-4812-88CC-AB826275A7A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provides an example and general form for cascading single bit adders into four bit adders.  The 4-bit adder is simply being used as an example.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7E351-9E35-4D45-9836-63250F0FD03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4-Bit adders built with SSI. Note that the LSB only required a half adder.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1754B0-C143-4504-A633-20519532575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4-Bit adders built with MSI. Note that the LSB is a full adder. We must contact the C</a:t>
            </a:r>
            <a:r>
              <a:rPr lang="en-US" baseline="-25000" smtClean="0"/>
              <a:t>in</a:t>
            </a:r>
            <a:r>
              <a:rPr lang="en-US" smtClean="0"/>
              <a:t> to a logic zero (i.e., ground).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E335C-FE0C-43BB-B22B-0657BFE83B9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2D12A-BF92-417D-A5A9-4A480D045B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Overview of basic XOR gates: Logic Symbol, Logic Expression, and Truth Table.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07737-95BA-48F1-9293-52DAA53AB75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Overview of basic XNOR gates: Logic Symbol, Logic Expression, and Truth Table.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EC9062-9A49-480C-8A6A-41D0AA0AD3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09211-7043-410F-946D-D02FAC4418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the solution to example #1. If you print handouts, do not print this page.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AC266A-7074-4A25-9A2C-EB132D0B27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shows the four possible combinations of adding together two single bit binary numbers and how these single bits can be cascaded into the addition of two 4-bit binary numbers. The 4-bit is just an example; we could have used 8-bits, 12-bits, etc.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23FD5-FCA1-49E7-BE41-31A64CD8CC7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Explain the two types of adders, half adder and full adder.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F4ED37-D21E-49A5-849A-D0CF872E0D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includes a truth table and logic equations for a half adder. Neither K-Mapping nor Boolean algebra were required because of the simplicity of the logic.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XOR, XNOR, &amp; Adders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smtClean="0"/>
              <a:t>Project Lead The Way, Inc.</a:t>
            </a:r>
            <a:endParaRPr lang="en-US" sz="1000" baseline="30000" smtClean="0"/>
          </a:p>
          <a:p>
            <a:pPr eaLnBrk="1" hangingPunct="1"/>
            <a:r>
              <a:rPr lang="en-US" sz="100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0078BC-3608-4DB0-8544-057CFDFC9C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8915-AE5C-4129-97DA-FE1CDFC1B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45B2-8BD3-4294-93BB-457992CE2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CFBD-2C01-4365-BE77-B3DF370C7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899" y="685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C78D-45C6-465B-B644-3C3722A5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101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8C2E-52E7-484B-8ACA-4F59DB38F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F0E9-2FDA-4336-A837-FA619D349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5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DD73C-8953-4B01-82BD-01FC7EAC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5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1080-DADF-485D-9763-8D9C81BE4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86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448E-46C8-49AA-A0D6-A3AB1F969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4289C-4BD5-4D78-94AA-6DA733D40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16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50A2D-D8E9-49CF-9E56-1316EF909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6DA8D-A36C-4262-A529-38BC84161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8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FE90-E154-4D03-AF95-433153187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0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21FC-017A-41FB-B255-4D98A79E0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5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AE73-94BA-4489-BFFA-26EAB2B16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68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3C15-B8C5-442A-8554-A573EFF85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4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228F-1E2D-4CFD-9426-87B4ED0FF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5684-F380-4C6A-9598-7EDB132C6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1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ADCD-7B7A-4ADD-A937-034F9B70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7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1C88-FF63-45F1-875E-CAFF9F44D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692AD-6028-4EBB-95AD-FAF750E6C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A7A3-C769-45CE-8937-B329CED87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9569-9877-4CE9-BC28-826203F2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4712A-0893-411B-A2BC-07A468B0D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D91F5E-D8FC-44D5-997E-4BD03C201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70" r:id="rId3"/>
    <p:sldLayoutId id="2147484384" r:id="rId4"/>
    <p:sldLayoutId id="2147484385" r:id="rId5"/>
    <p:sldLayoutId id="2147484386" r:id="rId6"/>
    <p:sldLayoutId id="2147484371" r:id="rId7"/>
    <p:sldLayoutId id="2147484372" r:id="rId8"/>
    <p:sldLayoutId id="2147484373" r:id="rId9"/>
    <p:sldLayoutId id="2147484387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DA310D8-F656-4B0B-8E7C-9BEC696BD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75" r:id="rId3"/>
    <p:sldLayoutId id="2147484390" r:id="rId4"/>
    <p:sldLayoutId id="2147484391" r:id="rId5"/>
    <p:sldLayoutId id="2147484392" r:id="rId6"/>
    <p:sldLayoutId id="2147484376" r:id="rId7"/>
    <p:sldLayoutId id="2147484377" r:id="rId8"/>
    <p:sldLayoutId id="2147484378" r:id="rId9"/>
    <p:sldLayoutId id="2147484393" r:id="rId10"/>
    <p:sldLayoutId id="2147484379" r:id="rId11"/>
    <p:sldLayoutId id="2147484380" r:id="rId12"/>
    <p:sldLayoutId id="21474843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XOR, XNOR, and Binary Adders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Half Adder - Circuit</a:t>
            </a:r>
          </a:p>
        </p:txBody>
      </p:sp>
      <p:pic>
        <p:nvPicPr>
          <p:cNvPr id="29699" name="Picture 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4008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ADC5E-B984-43DA-9DEF-6286A7B51E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Full Adder – Design of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out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02288" y="1828800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6181725" y="1828800"/>
          <a:ext cx="3063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4" imgW="279360" imgH="317160" progId="Equation.3">
                  <p:embed/>
                </p:oleObj>
              </mc:Choice>
              <mc:Fallback>
                <p:oleObj name="Equation" r:id="rId4" imgW="27936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1828800"/>
                        <a:ext cx="3063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6773863" y="1878013"/>
          <a:ext cx="2905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6" imgW="266400" imgH="266400" progId="Equation.3">
                  <p:embed/>
                </p:oleObj>
              </mc:Choice>
              <mc:Fallback>
                <p:oleObj name="Equation" r:id="rId6" imgW="2664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863" y="1878013"/>
                        <a:ext cx="29051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5526088" y="2347913"/>
          <a:ext cx="3889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8" imgW="355320" imgH="266400" progId="Equation.3">
                  <p:embed/>
                </p:oleObj>
              </mc:Choice>
              <mc:Fallback>
                <p:oleObj name="Equation" r:id="rId8" imgW="35532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2347913"/>
                        <a:ext cx="3889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5"/>
          <p:cNvGraphicFramePr>
            <a:graphicFrameLocks noChangeAspect="1"/>
          </p:cNvGraphicFramePr>
          <p:nvPr/>
        </p:nvGraphicFramePr>
        <p:xfrm>
          <a:off x="5526088" y="3724275"/>
          <a:ext cx="388937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Equation" r:id="rId10" imgW="355320" imgH="203040" progId="Equation.3">
                  <p:embed/>
                </p:oleObj>
              </mc:Choice>
              <mc:Fallback>
                <p:oleObj name="Equation" r:id="rId10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3724275"/>
                        <a:ext cx="388937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6"/>
          <p:cNvGraphicFramePr>
            <a:graphicFrameLocks noChangeAspect="1"/>
          </p:cNvGraphicFramePr>
          <p:nvPr/>
        </p:nvGraphicFramePr>
        <p:xfrm>
          <a:off x="5526088" y="4254500"/>
          <a:ext cx="3889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Equation" r:id="rId12" imgW="355320" imgH="266400" progId="Equation.3">
                  <p:embed/>
                </p:oleObj>
              </mc:Choice>
              <mc:Fallback>
                <p:oleObj name="Equation" r:id="rId12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4254500"/>
                        <a:ext cx="38893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5519738" y="3044825"/>
          <a:ext cx="3873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3044825"/>
                        <a:ext cx="3873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Callout 2 10"/>
          <p:cNvSpPr/>
          <p:nvPr/>
        </p:nvSpPr>
        <p:spPr bwMode="auto">
          <a:xfrm flipH="1">
            <a:off x="6043613" y="3533775"/>
            <a:ext cx="1146175" cy="533400"/>
          </a:xfrm>
          <a:prstGeom prst="borderCallout2">
            <a:avLst>
              <a:gd name="adj1" fmla="val 87069"/>
              <a:gd name="adj2" fmla="val 102696"/>
              <a:gd name="adj3" fmla="val 87480"/>
              <a:gd name="adj4" fmla="val 121624"/>
              <a:gd name="adj5" fmla="val 131155"/>
              <a:gd name="adj6" fmla="val 15561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176" name="Object 30"/>
          <p:cNvGraphicFramePr>
            <a:graphicFrameLocks noChangeAspect="1"/>
          </p:cNvGraphicFramePr>
          <p:nvPr/>
        </p:nvGraphicFramePr>
        <p:xfrm>
          <a:off x="4903788" y="4098925"/>
          <a:ext cx="4540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098925"/>
                        <a:ext cx="454025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Callout 2 12"/>
          <p:cNvSpPr/>
          <p:nvPr/>
        </p:nvSpPr>
        <p:spPr bwMode="auto">
          <a:xfrm flipH="1">
            <a:off x="6669088" y="3543300"/>
            <a:ext cx="533400" cy="1143000"/>
          </a:xfrm>
          <a:prstGeom prst="borderCallout2">
            <a:avLst>
              <a:gd name="adj1" fmla="val 70679"/>
              <a:gd name="adj2" fmla="val -161"/>
              <a:gd name="adj3" fmla="val 70700"/>
              <a:gd name="adj4" fmla="val -42278"/>
              <a:gd name="adj5" fmla="val 80814"/>
              <a:gd name="adj6" fmla="val -810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Line Callout 2 13"/>
          <p:cNvSpPr/>
          <p:nvPr/>
        </p:nvSpPr>
        <p:spPr bwMode="auto">
          <a:xfrm flipH="1">
            <a:off x="6669088" y="2879725"/>
            <a:ext cx="533400" cy="1182688"/>
          </a:xfrm>
          <a:prstGeom prst="borderCallout2">
            <a:avLst>
              <a:gd name="adj1" fmla="val 11508"/>
              <a:gd name="adj2" fmla="val -161"/>
              <a:gd name="adj3" fmla="val 11529"/>
              <a:gd name="adj4" fmla="val -36425"/>
              <a:gd name="adj5" fmla="val 20136"/>
              <a:gd name="adj6" fmla="val -743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7177" name="Object 11"/>
          <p:cNvGraphicFramePr>
            <a:graphicFrameLocks noChangeAspect="1"/>
          </p:cNvGraphicFramePr>
          <p:nvPr/>
        </p:nvGraphicFramePr>
        <p:xfrm>
          <a:off x="7705725" y="2992438"/>
          <a:ext cx="5508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Equation" r:id="rId18" imgW="431640" imgH="266400" progId="Equation.3">
                  <p:embed/>
                </p:oleObj>
              </mc:Choice>
              <mc:Fallback>
                <p:oleObj name="Equation" r:id="rId18" imgW="43164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2992438"/>
                        <a:ext cx="55086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3"/>
          <p:cNvGraphicFramePr>
            <a:graphicFrameLocks noChangeAspect="1"/>
          </p:cNvGraphicFramePr>
          <p:nvPr/>
        </p:nvGraphicFramePr>
        <p:xfrm>
          <a:off x="7723188" y="4327525"/>
          <a:ext cx="5826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Equation" r:id="rId20" imgW="457200" imgH="266400" progId="Equation.3">
                  <p:embed/>
                </p:oleObj>
              </mc:Choice>
              <mc:Fallback>
                <p:oleObj name="Equation" r:id="rId20" imgW="45720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3188" y="4327525"/>
                        <a:ext cx="5826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09600" y="1752600"/>
          <a:ext cx="35655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66"/>
                <a:gridCol w="639966"/>
                <a:gridCol w="639966"/>
                <a:gridCol w="822813"/>
                <a:gridCol w="822813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9" name="Object 7"/>
          <p:cNvGraphicFramePr>
            <a:graphicFrameLocks noChangeAspect="1"/>
          </p:cNvGraphicFramePr>
          <p:nvPr/>
        </p:nvGraphicFramePr>
        <p:xfrm>
          <a:off x="5154613" y="5368925"/>
          <a:ext cx="31623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0" name="Equation" r:id="rId22" imgW="2095200" imgH="279360" progId="Equation.3">
                  <p:embed/>
                </p:oleObj>
              </mc:Choice>
              <mc:Fallback>
                <p:oleObj name="Equation" r:id="rId22" imgW="209520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5368925"/>
                        <a:ext cx="31623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D3BE5-0318-453E-8F0B-21624F8146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Full Adder – Design of Sum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0"/>
          <a:ext cx="356552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66"/>
                <a:gridCol w="639966"/>
                <a:gridCol w="639966"/>
                <a:gridCol w="822813"/>
                <a:gridCol w="822813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75300" y="1825625"/>
          <a:ext cx="1663701" cy="292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31"/>
                <a:gridCol w="639885"/>
                <a:gridCol w="639885"/>
              </a:tblGrid>
              <a:tr h="3657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2" marR="91412" marT="45715" marB="45715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45706" marR="45706" marT="45715" marB="4571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6129338" y="1804988"/>
          <a:ext cx="3063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4" imgW="279360" imgH="317160" progId="Equation.3">
                  <p:embed/>
                </p:oleObj>
              </mc:Choice>
              <mc:Fallback>
                <p:oleObj name="Equation" r:id="rId4" imgW="27936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1804988"/>
                        <a:ext cx="3063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6746875" y="1874838"/>
          <a:ext cx="2905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6" imgW="266400" imgH="266400" progId="Equation.3">
                  <p:embed/>
                </p:oleObj>
              </mc:Choice>
              <mc:Fallback>
                <p:oleObj name="Equation" r:id="rId6" imgW="2664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1874838"/>
                        <a:ext cx="29051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5499100" y="2344738"/>
          <a:ext cx="3889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8" imgW="355320" imgH="266400" progId="Equation.3">
                  <p:embed/>
                </p:oleObj>
              </mc:Choice>
              <mc:Fallback>
                <p:oleObj name="Equation" r:id="rId8" imgW="35532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2344738"/>
                        <a:ext cx="3889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5"/>
          <p:cNvGraphicFramePr>
            <a:graphicFrameLocks noChangeAspect="1"/>
          </p:cNvGraphicFramePr>
          <p:nvPr/>
        </p:nvGraphicFramePr>
        <p:xfrm>
          <a:off x="5499100" y="3721100"/>
          <a:ext cx="3889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10" imgW="355320" imgH="203040" progId="Equation.3">
                  <p:embed/>
                </p:oleObj>
              </mc:Choice>
              <mc:Fallback>
                <p:oleObj name="Equation" r:id="rId10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3721100"/>
                        <a:ext cx="3889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6"/>
          <p:cNvGraphicFramePr>
            <a:graphicFrameLocks noChangeAspect="1"/>
          </p:cNvGraphicFramePr>
          <p:nvPr/>
        </p:nvGraphicFramePr>
        <p:xfrm>
          <a:off x="5499100" y="4251325"/>
          <a:ext cx="3889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12" imgW="355320" imgH="266400" progId="Equation.3">
                  <p:embed/>
                </p:oleObj>
              </mc:Choice>
              <mc:Fallback>
                <p:oleObj name="Equation" r:id="rId12" imgW="355320" imgH="266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4251325"/>
                        <a:ext cx="3889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0"/>
          <p:cNvGraphicFramePr>
            <a:graphicFrameLocks noChangeAspect="1"/>
          </p:cNvGraphicFramePr>
          <p:nvPr/>
        </p:nvGraphicFramePr>
        <p:xfrm>
          <a:off x="5492750" y="3041650"/>
          <a:ext cx="3873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14" imgW="355320" imgH="266400" progId="Equation.3">
                  <p:embed/>
                </p:oleObj>
              </mc:Choice>
              <mc:Fallback>
                <p:oleObj name="Equation" r:id="rId14" imgW="35532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041650"/>
                        <a:ext cx="3873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651625" y="226377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03925" y="291147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51625" y="354012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003925" y="4187825"/>
            <a:ext cx="533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200" name="Object 7"/>
          <p:cNvGraphicFramePr>
            <a:graphicFrameLocks noChangeAspect="1"/>
          </p:cNvGraphicFramePr>
          <p:nvPr/>
        </p:nvGraphicFramePr>
        <p:xfrm>
          <a:off x="4506913" y="5329238"/>
          <a:ext cx="46434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16" imgW="3720960" imgH="317160" progId="Equation.3">
                  <p:embed/>
                </p:oleObj>
              </mc:Choice>
              <mc:Fallback>
                <p:oleObj name="Equation" r:id="rId16" imgW="372096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5329238"/>
                        <a:ext cx="46434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6172200"/>
            <a:ext cx="686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K-Mapping did NOT help us simplify . . . Let’s try </a:t>
            </a:r>
            <a:r>
              <a:rPr lang="en-US" dirty="0" smtClean="0"/>
              <a:t>Boolean </a:t>
            </a:r>
            <a:r>
              <a:rPr lang="en-US" dirty="0"/>
              <a:t>algebra.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41035-6783-4922-AF6A-19976B458F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170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Boolean Simplification of Sum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62000" y="1509713"/>
          <a:ext cx="5959475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4" imgW="3708360" imgH="3047760" progId="Equation.3">
                  <p:embed/>
                </p:oleObj>
              </mc:Choice>
              <mc:Fallback>
                <p:oleObj name="Equation" r:id="rId4" imgW="3708360" imgH="3047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09713"/>
                        <a:ext cx="5959475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ECBAD-D4A8-4270-AB74-57E8BFC248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Full Adder - Circuit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0756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10000" y="1828800"/>
          <a:ext cx="33670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2095200" imgH="634680" progId="Equation.3">
                  <p:embed/>
                </p:oleObj>
              </mc:Choice>
              <mc:Fallback>
                <p:oleObj name="Equation" r:id="rId5" imgW="209520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33670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A2465-601E-44BA-A310-2362CB6BD9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Full Adder: AOI vs. XOR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433388" y="4343400"/>
            <a:ext cx="8428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Though XOR gates can be used for implementing any </a:t>
            </a:r>
          </a:p>
          <a:p>
            <a:pPr eaLnBrk="1" hangingPunct="1"/>
            <a:r>
              <a:rPr lang="en-US" sz="2400"/>
              <a:t>combinational logic design, their primary application is adder </a:t>
            </a:r>
          </a:p>
          <a:p>
            <a:pPr eaLnBrk="1" hangingPunct="1"/>
            <a:r>
              <a:rPr lang="en-US" sz="2400"/>
              <a:t>circuits. Compare the AOI implementation (above) for the </a:t>
            </a:r>
          </a:p>
          <a:p>
            <a:pPr eaLnBrk="1" hangingPunct="1"/>
            <a:r>
              <a:rPr lang="en-US" sz="2400"/>
              <a:t>sum function to the XOR implementation (below).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5943600"/>
            <a:ext cx="3324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4391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45A66-E565-423D-B72D-ADB8EFB20BA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MSI Full Adder</a:t>
            </a:r>
          </a:p>
        </p:txBody>
      </p:sp>
      <p:grpSp>
        <p:nvGrpSpPr>
          <p:cNvPr id="31747" name="Group 8"/>
          <p:cNvGrpSpPr>
            <a:grpSpLocks/>
          </p:cNvGrpSpPr>
          <p:nvPr/>
        </p:nvGrpSpPr>
        <p:grpSpPr bwMode="auto">
          <a:xfrm>
            <a:off x="609600" y="1828800"/>
            <a:ext cx="4648200" cy="3352800"/>
            <a:chOff x="609600" y="1828800"/>
            <a:chExt cx="4648200" cy="3352800"/>
          </a:xfrm>
        </p:grpSpPr>
        <p:pic>
          <p:nvPicPr>
            <p:cNvPr id="3175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18" y="1828800"/>
              <a:ext cx="4572882" cy="3263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609600" y="2203450"/>
              <a:ext cx="4044950" cy="2978150"/>
            </a:xfrm>
            <a:prstGeom prst="rect">
              <a:avLst/>
            </a:prstGeom>
            <a:solidFill>
              <a:srgbClr val="0000FF">
                <a:alpha val="20000"/>
              </a:srgbClr>
            </a:solidFill>
            <a:ln w="1905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67000"/>
            <a:ext cx="27051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1524000" y="5486400"/>
            <a:ext cx="1979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SSI - Full Adder</a:t>
            </a:r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6096000" y="5486400"/>
            <a:ext cx="2022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MSI - Full Adder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44213-48D8-4F8C-A59A-579F385113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Cascading Adders – Four Bits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09600" y="1371600"/>
            <a:ext cx="1722438" cy="1878013"/>
            <a:chOff x="1647825" y="2286000"/>
            <a:chExt cx="1722437" cy="1878013"/>
          </a:xfrm>
        </p:grpSpPr>
        <p:graphicFrame>
          <p:nvGraphicFramePr>
            <p:cNvPr id="11268" name="Object 12"/>
            <p:cNvGraphicFramePr>
              <a:graphicFrameLocks noChangeAspect="1"/>
            </p:cNvGraphicFramePr>
            <p:nvPr/>
          </p:nvGraphicFramePr>
          <p:xfrm>
            <a:off x="1647825" y="2286000"/>
            <a:ext cx="1722437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6" name="Equation" r:id="rId4" imgW="863280" imgH="939600" progId="Equation.3">
                    <p:embed/>
                  </p:oleObj>
                </mc:Choice>
                <mc:Fallback>
                  <p:oleObj name="Equation" r:id="rId4" imgW="863280" imgH="939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7825" y="2286000"/>
                          <a:ext cx="1722437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Connector 5"/>
            <p:cNvCxnSpPr/>
            <p:nvPr/>
          </p:nvCxnSpPr>
          <p:spPr bwMode="auto">
            <a:xfrm>
              <a:off x="1706563" y="3657600"/>
              <a:ext cx="164623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895600" y="3073400"/>
          <a:ext cx="4673600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6" imgW="1333440" imgH="990360" progId="Equation.3">
                  <p:embed/>
                </p:oleObj>
              </mc:Choice>
              <mc:Fallback>
                <p:oleObj name="Equation" r:id="rId6" imgW="1333440" imgH="990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73400"/>
                        <a:ext cx="4673600" cy="347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2987675" y="5649913"/>
            <a:ext cx="44799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7" name="Object 4"/>
          <p:cNvGraphicFramePr>
            <a:graphicFrameLocks/>
          </p:cNvGraphicFramePr>
          <p:nvPr/>
        </p:nvGraphicFramePr>
        <p:xfrm>
          <a:off x="3216275" y="3581400"/>
          <a:ext cx="3657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8" imgW="2082600" imgH="291960" progId="Equation.3">
                  <p:embed/>
                </p:oleObj>
              </mc:Choice>
              <mc:Fallback>
                <p:oleObj name="Equation" r:id="rId8" imgW="2082600" imgH="29196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581400"/>
                        <a:ext cx="36576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>
          <a:xfrm>
            <a:off x="2590800" y="1828800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3048000" y="2362200"/>
            <a:ext cx="210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Example: 6 + 3 = 9</a:t>
            </a:r>
          </a:p>
        </p:txBody>
      </p: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762000" y="48006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General Form</a:t>
            </a:r>
          </a:p>
        </p:txBody>
      </p:sp>
      <p:sp>
        <p:nvSpPr>
          <p:cNvPr id="13" name="Right Brace 12"/>
          <p:cNvSpPr/>
          <p:nvPr/>
        </p:nvSpPr>
        <p:spPr>
          <a:xfrm flipH="1">
            <a:off x="2590800" y="3459163"/>
            <a:ext cx="304800" cy="3017837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26D-A3B2-4DB8-A0BE-758795F71A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Four Bit Adder with SSI Logic</a:t>
            </a:r>
          </a:p>
        </p:txBody>
      </p:sp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295400"/>
            <a:ext cx="38862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5006975" y="1316038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006975" y="2916238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006975" y="4516438"/>
            <a:ext cx="304800" cy="137160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006975" y="6116638"/>
            <a:ext cx="304800" cy="641350"/>
          </a:xfrm>
          <a:prstGeom prst="rightBrac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776" name="TextBox 11"/>
          <p:cNvSpPr txBox="1">
            <a:spLocks noChangeArrowheads="1"/>
          </p:cNvSpPr>
          <p:nvPr/>
        </p:nvSpPr>
        <p:spPr bwMode="auto">
          <a:xfrm>
            <a:off x="5370513" y="18288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Full Adder</a:t>
            </a:r>
          </a:p>
        </p:txBody>
      </p:sp>
      <p:sp>
        <p:nvSpPr>
          <p:cNvPr id="32777" name="TextBox 12"/>
          <p:cNvSpPr txBox="1">
            <a:spLocks noChangeArrowheads="1"/>
          </p:cNvSpPr>
          <p:nvPr/>
        </p:nvSpPr>
        <p:spPr bwMode="auto">
          <a:xfrm>
            <a:off x="5376863" y="3417888"/>
            <a:ext cx="1222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Full Adder</a:t>
            </a:r>
          </a:p>
        </p:txBody>
      </p:sp>
      <p:sp>
        <p:nvSpPr>
          <p:cNvPr id="32778" name="TextBox 13"/>
          <p:cNvSpPr txBox="1">
            <a:spLocks noChangeArrowheads="1"/>
          </p:cNvSpPr>
          <p:nvPr/>
        </p:nvSpPr>
        <p:spPr bwMode="auto">
          <a:xfrm>
            <a:off x="5364163" y="5019675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Full Adder</a:t>
            </a:r>
          </a:p>
        </p:txBody>
      </p:sp>
      <p:sp>
        <p:nvSpPr>
          <p:cNvPr id="32779" name="TextBox 14"/>
          <p:cNvSpPr txBox="1">
            <a:spLocks noChangeArrowheads="1"/>
          </p:cNvSpPr>
          <p:nvPr/>
        </p:nvSpPr>
        <p:spPr bwMode="auto">
          <a:xfrm>
            <a:off x="5367338" y="6259513"/>
            <a:ext cx="1262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Half Adder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D7A03-A0A4-4B40-B77E-AC4A981DA9D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Four Bit Adder with MSI Logic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27150"/>
            <a:ext cx="4267200" cy="54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6" name="Group 12"/>
          <p:cNvGrpSpPr>
            <a:grpSpLocks/>
          </p:cNvGrpSpPr>
          <p:nvPr/>
        </p:nvGrpSpPr>
        <p:grpSpPr bwMode="auto">
          <a:xfrm>
            <a:off x="5500688" y="1371600"/>
            <a:ext cx="1585912" cy="1006475"/>
            <a:chOff x="5312517" y="1356360"/>
            <a:chExt cx="1585910" cy="1005840"/>
          </a:xfrm>
        </p:grpSpPr>
        <p:sp>
          <p:nvSpPr>
            <p:cNvPr id="6" name="Right Brace 5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8" name="TextBox 8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grpSp>
        <p:nvGrpSpPr>
          <p:cNvPr id="33797" name="Group 13"/>
          <p:cNvGrpSpPr>
            <a:grpSpLocks/>
          </p:cNvGrpSpPr>
          <p:nvPr/>
        </p:nvGrpSpPr>
        <p:grpSpPr bwMode="auto">
          <a:xfrm>
            <a:off x="5500688" y="5410200"/>
            <a:ext cx="1585912" cy="1006475"/>
            <a:chOff x="5312517" y="1356360"/>
            <a:chExt cx="1585910" cy="1005840"/>
          </a:xfrm>
        </p:grpSpPr>
        <p:sp>
          <p:nvSpPr>
            <p:cNvPr id="9" name="Right Brace 8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6" name="TextBox 15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grpSp>
        <p:nvGrpSpPr>
          <p:cNvPr id="33798" name="Group 16"/>
          <p:cNvGrpSpPr>
            <a:grpSpLocks/>
          </p:cNvGrpSpPr>
          <p:nvPr/>
        </p:nvGrpSpPr>
        <p:grpSpPr bwMode="auto">
          <a:xfrm>
            <a:off x="5500688" y="4038600"/>
            <a:ext cx="1585912" cy="1006475"/>
            <a:chOff x="5312517" y="1356360"/>
            <a:chExt cx="1585910" cy="1005840"/>
          </a:xfrm>
        </p:grpSpPr>
        <p:sp>
          <p:nvSpPr>
            <p:cNvPr id="12" name="Right Brace 11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4" name="TextBox 18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5500688" y="2711450"/>
            <a:ext cx="1585912" cy="1006475"/>
            <a:chOff x="5312517" y="1356360"/>
            <a:chExt cx="1585910" cy="1005840"/>
          </a:xfrm>
        </p:grpSpPr>
        <p:sp>
          <p:nvSpPr>
            <p:cNvPr id="15" name="Right Brace 14"/>
            <p:cNvSpPr/>
            <p:nvPr/>
          </p:nvSpPr>
          <p:spPr>
            <a:xfrm>
              <a:off x="5312517" y="1356360"/>
              <a:ext cx="304800" cy="1005840"/>
            </a:xfrm>
            <a:prstGeom prst="rightBrac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3802" name="TextBox 21"/>
            <p:cNvSpPr txBox="1">
              <a:spLocks noChangeArrowheads="1"/>
            </p:cNvSpPr>
            <p:nvPr/>
          </p:nvSpPr>
          <p:spPr bwMode="auto">
            <a:xfrm>
              <a:off x="5674951" y="1688068"/>
              <a:ext cx="12234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Full Adder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4C557-EFDC-4B99-834D-D3FBC81067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XOR, XNOR &amp; Adders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800" dirty="0" smtClean="0"/>
              <a:t>This presentation will demonstrate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 smtClean="0"/>
              <a:t>The basic function of the exclusive OR (</a:t>
            </a:r>
            <a:r>
              <a:rPr lang="en-US" sz="2300" b="1" dirty="0" smtClean="0"/>
              <a:t>XOR</a:t>
            </a:r>
            <a:r>
              <a:rPr lang="en-US" sz="2300" dirty="0" smtClean="0"/>
              <a:t>)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 smtClean="0"/>
              <a:t>The basic function of the exclusive NOR (</a:t>
            </a:r>
            <a:r>
              <a:rPr lang="en-US" sz="2300" b="1" dirty="0" smtClean="0"/>
              <a:t>XNOR</a:t>
            </a:r>
            <a:r>
              <a:rPr lang="en-US" sz="2300" dirty="0" smtClean="0"/>
              <a:t>)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 smtClean="0"/>
              <a:t>How </a:t>
            </a:r>
            <a:r>
              <a:rPr lang="en-US" sz="2300" b="1" dirty="0" smtClean="0"/>
              <a:t>XOR</a:t>
            </a:r>
            <a:r>
              <a:rPr lang="en-US" sz="2300" dirty="0" smtClean="0"/>
              <a:t> and </a:t>
            </a:r>
            <a:r>
              <a:rPr lang="en-US" sz="2300" b="1" dirty="0" smtClean="0"/>
              <a:t>XNOR</a:t>
            </a:r>
            <a:r>
              <a:rPr lang="en-US" sz="2300" dirty="0" smtClean="0"/>
              <a:t> gates can be used to implement combinational logic design.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 smtClean="0"/>
              <a:t>How </a:t>
            </a:r>
            <a:r>
              <a:rPr lang="en-US" sz="2300" b="1" dirty="0" smtClean="0"/>
              <a:t>XOR</a:t>
            </a:r>
            <a:r>
              <a:rPr lang="en-US" sz="2300" dirty="0" smtClean="0"/>
              <a:t> gates can be using to design half and full adders.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 smtClean="0"/>
              <a:t>How full adders can be implemented with Small Scale Integration (SSI) and Medium Scale Integration (MSI) logic. 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300" dirty="0" smtClean="0"/>
              <a:t>How single bit half and full adders can be cascaded to make multi-bit adders.</a:t>
            </a:r>
            <a:r>
              <a:rPr lang="en-US" sz="2400" dirty="0" smtClean="0"/>
              <a:t> </a:t>
            </a:r>
          </a:p>
          <a:p>
            <a:pPr marL="273050" indent="-273050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E9389-E364-419D-8AEF-7943AFFA7E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XOR Gate – Exclusive 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37338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54" name="Group 10"/>
          <p:cNvGrpSpPr>
            <a:grpSpLocks/>
          </p:cNvGrpSpPr>
          <p:nvPr/>
        </p:nvGrpSpPr>
        <p:grpSpPr bwMode="auto">
          <a:xfrm>
            <a:off x="1752600" y="2133600"/>
            <a:ext cx="5454650" cy="781050"/>
            <a:chOff x="1752600" y="2133600"/>
            <a:chExt cx="5454868" cy="781050"/>
          </a:xfrm>
        </p:grpSpPr>
        <p:sp>
          <p:nvSpPr>
            <p:cNvPr id="1056" name="TextBox 7"/>
            <p:cNvSpPr txBox="1">
              <a:spLocks noChangeArrowheads="1"/>
            </p:cNvSpPr>
            <p:nvPr/>
          </p:nvSpPr>
          <p:spPr bwMode="auto">
            <a:xfrm>
              <a:off x="1752600" y="2193925"/>
              <a:ext cx="338427" cy="36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1057" name="TextBox 8"/>
            <p:cNvSpPr txBox="1">
              <a:spLocks noChangeArrowheads="1"/>
            </p:cNvSpPr>
            <p:nvPr/>
          </p:nvSpPr>
          <p:spPr bwMode="auto">
            <a:xfrm>
              <a:off x="1752600" y="2526352"/>
              <a:ext cx="338523" cy="3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4765893" y="2351415"/>
            <a:ext cx="244157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4" imgW="1981080" imgH="279360" progId="Equation.3">
                    <p:embed/>
                  </p:oleObj>
                </mc:Choice>
                <mc:Fallback>
                  <p:oleObj name="Equation" r:id="rId4" imgW="198108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5893" y="2351415"/>
                          <a:ext cx="2441575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58" name="Picture 3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12" y="2133600"/>
              <a:ext cx="2428875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E6A67-AD67-4F8F-ADAB-575D3B0229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XNOR Gate – Exclusive NOR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57600" y="37338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078" name="Group 9"/>
          <p:cNvGrpSpPr>
            <a:grpSpLocks/>
          </p:cNvGrpSpPr>
          <p:nvPr/>
        </p:nvGrpSpPr>
        <p:grpSpPr bwMode="auto">
          <a:xfrm>
            <a:off x="1752600" y="2133600"/>
            <a:ext cx="5494338" cy="762000"/>
            <a:chOff x="1752600" y="2133600"/>
            <a:chExt cx="5494338" cy="762000"/>
          </a:xfrm>
        </p:grpSpPr>
        <p:sp>
          <p:nvSpPr>
            <p:cNvPr id="2080" name="TextBox 7"/>
            <p:cNvSpPr txBox="1">
              <a:spLocks noChangeArrowheads="1"/>
            </p:cNvSpPr>
            <p:nvPr/>
          </p:nvSpPr>
          <p:spPr bwMode="auto">
            <a:xfrm>
              <a:off x="1752600" y="2193925"/>
              <a:ext cx="338427" cy="36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2081" name="TextBox 8"/>
            <p:cNvSpPr txBox="1">
              <a:spLocks noChangeArrowheads="1"/>
            </p:cNvSpPr>
            <p:nvPr/>
          </p:nvSpPr>
          <p:spPr bwMode="auto">
            <a:xfrm>
              <a:off x="1752600" y="2526352"/>
              <a:ext cx="338523" cy="3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4725988" y="2319447"/>
            <a:ext cx="2520950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Equation" r:id="rId4" imgW="2044440" imgH="279360" progId="Equation.3">
                    <p:embed/>
                  </p:oleObj>
                </mc:Choice>
                <mc:Fallback>
                  <p:oleObj name="Equation" r:id="rId4" imgW="204444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5988" y="2319447"/>
                          <a:ext cx="2520950" cy="344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8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133600"/>
              <a:ext cx="2447925" cy="74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C1012-4B8D-40FD-ABE2-D12E31133A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3"/>
          <p:cNvSpPr>
            <a:spLocks noGrp="1"/>
          </p:cNvSpPr>
          <p:nvPr>
            <p:ph type="title"/>
          </p:nvPr>
        </p:nvSpPr>
        <p:spPr>
          <a:xfrm>
            <a:off x="-3810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Logic Design with XOR &amp; XNOR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57200" y="1431925"/>
            <a:ext cx="8153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Algebraically manipulate the logic expression for F</a:t>
            </a:r>
            <a:r>
              <a:rPr lang="en-US" sz="2400" baseline="-25000"/>
              <a:t>1</a:t>
            </a:r>
            <a:r>
              <a:rPr lang="en-US" sz="2400"/>
              <a:t> so that XOR and XNOR gates can be used to implement the function. Other AOI gates can be used as needed.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14600" y="3397250"/>
          <a:ext cx="39243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3035160" imgH="317160" progId="Equation.3">
                  <p:embed/>
                </p:oleObj>
              </mc:Choice>
              <mc:Fallback>
                <p:oleObj name="Equation" r:id="rId4" imgW="303516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97250"/>
                        <a:ext cx="39243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AA5C6-502C-49A5-9075-A459EB3E98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Logic Design with XOR &amp; XNOR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457200" y="1431925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Solution</a:t>
            </a:r>
            <a:endParaRPr lang="en-US" sz="240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90600" y="1909763"/>
          <a:ext cx="3924300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3035160" imgH="1168200" progId="Equation.3">
                  <p:embed/>
                </p:oleObj>
              </mc:Choice>
              <mc:Fallback>
                <p:oleObj name="Equation" r:id="rId4" imgW="3035160" imgH="116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9763"/>
                        <a:ext cx="3924300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69707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C248A-93D2-463B-938C-C215372DC3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Addition</a:t>
            </a:r>
          </a:p>
        </p:txBody>
      </p:sp>
      <p:sp>
        <p:nvSpPr>
          <p:cNvPr id="5129" name="Content Placeholder 23"/>
          <p:cNvSpPr txBox="1">
            <a:spLocks/>
          </p:cNvSpPr>
          <p:nvPr/>
        </p:nvSpPr>
        <p:spPr bwMode="auto">
          <a:xfrm>
            <a:off x="381000" y="4116388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/>
              <a:t>Multiple Bit Addition:</a:t>
            </a:r>
          </a:p>
        </p:txBody>
      </p:sp>
      <p:grpSp>
        <p:nvGrpSpPr>
          <p:cNvPr id="5130" name="Group 21"/>
          <p:cNvGrpSpPr>
            <a:grpSpLocks/>
          </p:cNvGrpSpPr>
          <p:nvPr/>
        </p:nvGrpSpPr>
        <p:grpSpPr bwMode="auto">
          <a:xfrm>
            <a:off x="1371600" y="1703388"/>
            <a:ext cx="658813" cy="1878012"/>
            <a:chOff x="1143000" y="1524000"/>
            <a:chExt cx="658813" cy="1878013"/>
          </a:xfrm>
        </p:grpSpPr>
        <p:graphicFrame>
          <p:nvGraphicFramePr>
            <p:cNvPr id="5127" name="Object 2"/>
            <p:cNvGraphicFramePr>
              <a:graphicFrameLocks noChangeAspect="1"/>
            </p:cNvGraphicFramePr>
            <p:nvPr/>
          </p:nvGraphicFramePr>
          <p:xfrm>
            <a:off x="1143000" y="1524000"/>
            <a:ext cx="658813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4" name="Equation" r:id="rId4" imgW="330120" imgH="939600" progId="Equation.3">
                    <p:embed/>
                  </p:oleObj>
                </mc:Choice>
                <mc:Fallback>
                  <p:oleObj name="Equation" r:id="rId4" imgW="330120" imgH="939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000" y="1524000"/>
                          <a:ext cx="658813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1231900" y="2895601"/>
              <a:ext cx="549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1" name="Group 20"/>
          <p:cNvGrpSpPr>
            <a:grpSpLocks/>
          </p:cNvGrpSpPr>
          <p:nvPr/>
        </p:nvGrpSpPr>
        <p:grpSpPr bwMode="auto">
          <a:xfrm>
            <a:off x="2651125" y="1703388"/>
            <a:ext cx="658813" cy="1878012"/>
            <a:chOff x="2160587" y="1524000"/>
            <a:chExt cx="658813" cy="1878013"/>
          </a:xfrm>
        </p:grpSpPr>
        <p:graphicFrame>
          <p:nvGraphicFramePr>
            <p:cNvPr id="5126" name="Object 9"/>
            <p:cNvGraphicFramePr>
              <a:graphicFrameLocks noChangeAspect="1"/>
            </p:cNvGraphicFramePr>
            <p:nvPr/>
          </p:nvGraphicFramePr>
          <p:xfrm>
            <a:off x="2160587" y="1524000"/>
            <a:ext cx="658813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5" name="Equation" r:id="rId6" imgW="330120" imgH="939600" progId="Equation.3">
                    <p:embed/>
                  </p:oleObj>
                </mc:Choice>
                <mc:Fallback>
                  <p:oleObj name="Equation" r:id="rId6" imgW="330120" imgH="939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587" y="1524000"/>
                          <a:ext cx="658813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2249487" y="2895601"/>
              <a:ext cx="5492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2" name="Group 19"/>
          <p:cNvGrpSpPr>
            <a:grpSpLocks/>
          </p:cNvGrpSpPr>
          <p:nvPr/>
        </p:nvGrpSpPr>
        <p:grpSpPr bwMode="auto">
          <a:xfrm>
            <a:off x="3929063" y="1703388"/>
            <a:ext cx="658812" cy="1878012"/>
            <a:chOff x="3429000" y="1524000"/>
            <a:chExt cx="658813" cy="1878013"/>
          </a:xfrm>
        </p:grpSpPr>
        <p:graphicFrame>
          <p:nvGraphicFramePr>
            <p:cNvPr id="5125" name="Object 10"/>
            <p:cNvGraphicFramePr>
              <a:graphicFrameLocks noChangeAspect="1"/>
            </p:cNvGraphicFramePr>
            <p:nvPr/>
          </p:nvGraphicFramePr>
          <p:xfrm>
            <a:off x="3429000" y="1524000"/>
            <a:ext cx="658813" cy="187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6" name="Equation" r:id="rId8" imgW="330120" imgH="939600" progId="Equation.3">
                    <p:embed/>
                  </p:oleObj>
                </mc:Choice>
                <mc:Fallback>
                  <p:oleObj name="Equation" r:id="rId8" imgW="330120" imgH="939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1524000"/>
                          <a:ext cx="658813" cy="187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Connector 13"/>
            <p:cNvCxnSpPr/>
            <p:nvPr/>
          </p:nvCxnSpPr>
          <p:spPr>
            <a:xfrm>
              <a:off x="3517900" y="2895601"/>
              <a:ext cx="54927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3" name="Group 25"/>
          <p:cNvGrpSpPr>
            <a:grpSpLocks/>
          </p:cNvGrpSpPr>
          <p:nvPr/>
        </p:nvGrpSpPr>
        <p:grpSpPr bwMode="auto">
          <a:xfrm>
            <a:off x="5208588" y="1524000"/>
            <a:ext cx="658812" cy="2030413"/>
            <a:chOff x="4711264" y="1447800"/>
            <a:chExt cx="658813" cy="2030412"/>
          </a:xfrm>
        </p:grpSpPr>
        <p:graphicFrame>
          <p:nvGraphicFramePr>
            <p:cNvPr id="5124" name="Object 11"/>
            <p:cNvGraphicFramePr>
              <a:graphicFrameLocks noChangeAspect="1"/>
            </p:cNvGraphicFramePr>
            <p:nvPr/>
          </p:nvGraphicFramePr>
          <p:xfrm>
            <a:off x="4711264" y="1447800"/>
            <a:ext cx="658813" cy="2030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7" name="Equation" r:id="rId10" imgW="330120" imgH="1015920" progId="Equation.3">
                    <p:embed/>
                  </p:oleObj>
                </mc:Choice>
                <mc:Fallback>
                  <p:oleObj name="Equation" r:id="rId10" imgW="330120" imgH="101592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1264" y="1447800"/>
                          <a:ext cx="658813" cy="2030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4785876" y="2990849"/>
              <a:ext cx="54768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Line Callout 2 17"/>
          <p:cNvSpPr/>
          <p:nvPr/>
        </p:nvSpPr>
        <p:spPr>
          <a:xfrm>
            <a:off x="6477000" y="1447800"/>
            <a:ext cx="8382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3190"/>
              <a:gd name="adj6" fmla="val -118140"/>
            </a:avLst>
          </a:prstGeom>
          <a:solidFill>
            <a:schemeClr val="bg1"/>
          </a:solidFill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Carry</a:t>
            </a:r>
          </a:p>
        </p:txBody>
      </p:sp>
      <p:grpSp>
        <p:nvGrpSpPr>
          <p:cNvPr id="5135" name="Group 29"/>
          <p:cNvGrpSpPr>
            <a:grpSpLocks/>
          </p:cNvGrpSpPr>
          <p:nvPr/>
        </p:nvGrpSpPr>
        <p:grpSpPr bwMode="auto">
          <a:xfrm>
            <a:off x="1371600" y="4191000"/>
            <a:ext cx="2989263" cy="2132013"/>
            <a:chOff x="1905000" y="3810000"/>
            <a:chExt cx="2989262" cy="2132013"/>
          </a:xfrm>
        </p:grpSpPr>
        <p:graphicFrame>
          <p:nvGraphicFramePr>
            <p:cNvPr id="5123" name="Object 12"/>
            <p:cNvGraphicFramePr>
              <a:graphicFrameLocks noChangeAspect="1"/>
            </p:cNvGraphicFramePr>
            <p:nvPr/>
          </p:nvGraphicFramePr>
          <p:xfrm>
            <a:off x="1905000" y="3810000"/>
            <a:ext cx="2989262" cy="2132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8" name="Equation" r:id="rId12" imgW="1498320" imgH="1066680" progId="Equation.3">
                    <p:embed/>
                  </p:oleObj>
                </mc:Choice>
                <mc:Fallback>
                  <p:oleObj name="Equation" r:id="rId12" imgW="1498320" imgH="10666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3810000"/>
                          <a:ext cx="2989262" cy="2132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>
            <a:xfrm>
              <a:off x="1957388" y="5410200"/>
              <a:ext cx="6096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328988" y="5410200"/>
              <a:ext cx="1554161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6" name="Content Placeholder 23"/>
          <p:cNvSpPr txBox="1">
            <a:spLocks/>
          </p:cNvSpPr>
          <p:nvPr/>
        </p:nvSpPr>
        <p:spPr bwMode="auto">
          <a:xfrm>
            <a:off x="457200" y="1447800"/>
            <a:ext cx="297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Single Bit Addition:</a:t>
            </a:r>
          </a:p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5588000" y="4249738"/>
            <a:ext cx="1849438" cy="2030412"/>
            <a:chOff x="5587320" y="4249943"/>
            <a:chExt cx="1849900" cy="2030413"/>
          </a:xfrm>
        </p:grpSpPr>
        <p:graphicFrame>
          <p:nvGraphicFramePr>
            <p:cNvPr id="5122" name="Object 22"/>
            <p:cNvGraphicFramePr>
              <a:graphicFrameLocks noChangeAspect="1"/>
            </p:cNvGraphicFramePr>
            <p:nvPr/>
          </p:nvGraphicFramePr>
          <p:xfrm>
            <a:off x="5916564" y="4249943"/>
            <a:ext cx="684213" cy="2030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9" name="Equation" r:id="rId14" imgW="342720" imgH="1015920" progId="Equation.3">
                    <p:embed/>
                  </p:oleObj>
                </mc:Choice>
                <mc:Fallback>
                  <p:oleObj name="Equation" r:id="rId14" imgW="342720" imgH="101592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6564" y="4249943"/>
                          <a:ext cx="684213" cy="2030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Connector 25"/>
            <p:cNvCxnSpPr/>
            <p:nvPr/>
          </p:nvCxnSpPr>
          <p:spPr bwMode="auto">
            <a:xfrm>
              <a:off x="6247885" y="5791406"/>
              <a:ext cx="366805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ular Callout 26"/>
            <p:cNvSpPr/>
            <p:nvPr/>
          </p:nvSpPr>
          <p:spPr>
            <a:xfrm>
              <a:off x="6290759" y="5823156"/>
              <a:ext cx="274706" cy="347663"/>
            </a:xfrm>
            <a:prstGeom prst="wedgeRoundRectCallout">
              <a:avLst>
                <a:gd name="adj1" fmla="val 137658"/>
                <a:gd name="adj2" fmla="val -43915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" name="Rounded Rectangular Callout 27"/>
            <p:cNvSpPr/>
            <p:nvPr/>
          </p:nvSpPr>
          <p:spPr>
            <a:xfrm>
              <a:off x="6290759" y="5418344"/>
              <a:ext cx="274706" cy="347662"/>
            </a:xfrm>
            <a:prstGeom prst="wedgeRoundRectCallout">
              <a:avLst>
                <a:gd name="adj1" fmla="val 137658"/>
                <a:gd name="adj2" fmla="val -43915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6290759" y="4943680"/>
              <a:ext cx="274706" cy="347663"/>
            </a:xfrm>
            <a:prstGeom prst="wedgeRoundRectCallout">
              <a:avLst>
                <a:gd name="adj1" fmla="val 137658"/>
                <a:gd name="adj2" fmla="val -43915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6336807" y="4683330"/>
              <a:ext cx="182609" cy="228600"/>
            </a:xfrm>
            <a:prstGeom prst="wedgeRoundRectCallout">
              <a:avLst>
                <a:gd name="adj1" fmla="val 118791"/>
                <a:gd name="adj2" fmla="val -100519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1" name="Rounded Rectangular Callout 30"/>
            <p:cNvSpPr/>
            <p:nvPr/>
          </p:nvSpPr>
          <p:spPr>
            <a:xfrm flipH="1">
              <a:off x="5992234" y="4683330"/>
              <a:ext cx="184196" cy="228600"/>
            </a:xfrm>
            <a:prstGeom prst="wedgeRoundRectCallout">
              <a:avLst>
                <a:gd name="adj1" fmla="val 118791"/>
                <a:gd name="adj2" fmla="val -100519"/>
                <a:gd name="adj3" fmla="val 16667"/>
              </a:avLst>
            </a:prstGeom>
            <a:noFill/>
            <a:ln w="12700">
              <a:solidFill>
                <a:srgbClr val="005B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147" name="TextBox 40"/>
            <p:cNvSpPr txBox="1">
              <a:spLocks noChangeArrowheads="1"/>
            </p:cNvSpPr>
            <p:nvPr/>
          </p:nvSpPr>
          <p:spPr bwMode="auto">
            <a:xfrm>
              <a:off x="6373764" y="4260339"/>
              <a:ext cx="4379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C</a:t>
              </a:r>
              <a:r>
                <a:rPr lang="en-US" sz="1600" baseline="-25000">
                  <a:solidFill>
                    <a:srgbClr val="FF0000"/>
                  </a:solidFill>
                </a:rPr>
                <a:t>in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5148" name="TextBox 41"/>
            <p:cNvSpPr txBox="1">
              <a:spLocks noChangeArrowheads="1"/>
            </p:cNvSpPr>
            <p:nvPr/>
          </p:nvSpPr>
          <p:spPr bwMode="auto">
            <a:xfrm>
              <a:off x="5587320" y="4261056"/>
              <a:ext cx="524006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C</a:t>
              </a:r>
              <a:r>
                <a:rPr lang="en-US" sz="1600" baseline="-25000">
                  <a:solidFill>
                    <a:srgbClr val="FF0000"/>
                  </a:solidFill>
                </a:rPr>
                <a:t>out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5149" name="TextBox 42"/>
            <p:cNvSpPr txBox="1">
              <a:spLocks noChangeArrowheads="1"/>
            </p:cNvSpPr>
            <p:nvPr/>
          </p:nvSpPr>
          <p:spPr bwMode="auto">
            <a:xfrm>
              <a:off x="6830964" y="479880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150" name="TextBox 43"/>
            <p:cNvSpPr txBox="1">
              <a:spLocks noChangeArrowheads="1"/>
            </p:cNvSpPr>
            <p:nvPr/>
          </p:nvSpPr>
          <p:spPr bwMode="auto">
            <a:xfrm>
              <a:off x="6830964" y="5273254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5151" name="TextBox 44"/>
            <p:cNvSpPr txBox="1">
              <a:spLocks noChangeArrowheads="1"/>
            </p:cNvSpPr>
            <p:nvPr/>
          </p:nvSpPr>
          <p:spPr bwMode="auto">
            <a:xfrm>
              <a:off x="6830964" y="5680132"/>
              <a:ext cx="6062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Sum</a:t>
              </a:r>
            </a:p>
          </p:txBody>
        </p:sp>
      </p:grpSp>
      <p:sp>
        <p:nvSpPr>
          <p:cNvPr id="37" name="L-Shape 36"/>
          <p:cNvSpPr/>
          <p:nvPr/>
        </p:nvSpPr>
        <p:spPr>
          <a:xfrm rot="5400000" flipV="1">
            <a:off x="2628900" y="5130800"/>
            <a:ext cx="1600200" cy="609600"/>
          </a:xfrm>
          <a:prstGeom prst="corner">
            <a:avLst>
              <a:gd name="adj1" fmla="val 59310"/>
              <a:gd name="adj2" fmla="val 45862"/>
            </a:avLst>
          </a:prstGeom>
          <a:solidFill>
            <a:srgbClr val="0000FF">
              <a:alpha val="20000"/>
            </a:srgbClr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-Shape 37"/>
          <p:cNvSpPr>
            <a:spLocks noChangeAspect="1"/>
          </p:cNvSpPr>
          <p:nvPr/>
        </p:nvSpPr>
        <p:spPr>
          <a:xfrm rot="5400000" flipV="1">
            <a:off x="5524500" y="4381500"/>
            <a:ext cx="1981200" cy="1752600"/>
          </a:xfrm>
          <a:prstGeom prst="corner">
            <a:avLst>
              <a:gd name="adj1" fmla="val 67197"/>
              <a:gd name="adj2" fmla="val 41615"/>
            </a:avLst>
          </a:prstGeom>
          <a:solidFill>
            <a:srgbClr val="0000FF">
              <a:alpha val="20000"/>
            </a:srgbClr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B2707-5741-4014-96FE-A6E33DF152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C 0.01302 -0.02268 0.02622 -0.04537 0.04653 -0.06504 C 0.06701 -0.08472 0.09635 -0.1074 0.12188 -0.11782 C 0.14757 -0.12824 0.17309 -0.13472 0.2 -0.12708 C 0.22691 -0.11944 0.26372 -0.09213 0.28316 -0.07176 C 0.3026 -0.05139 0.3099 -0.01898 0.31684 -0.00509 " pathEditMode="relative" rAng="0" ptsTypes="aaaaaa">
                                      <p:cBhvr>
                                        <p:cTn id="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673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Two Types of Adders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Half Adder</a:t>
            </a:r>
          </a:p>
        </p:txBody>
      </p:sp>
      <p:sp>
        <p:nvSpPr>
          <p:cNvPr id="28676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482725"/>
          </a:xfrm>
        </p:spPr>
        <p:txBody>
          <a:bodyPr/>
          <a:lstStyle/>
          <a:p>
            <a:pPr eaLnBrk="1" hangingPunct="1"/>
            <a:r>
              <a:rPr lang="en-US" smtClean="0"/>
              <a:t>2 Inputs (A &amp; B)</a:t>
            </a:r>
          </a:p>
          <a:p>
            <a:pPr eaLnBrk="1" hangingPunct="1"/>
            <a:r>
              <a:rPr lang="en-US" smtClean="0"/>
              <a:t>2 Outputs (Sum &amp; C</a:t>
            </a:r>
            <a:r>
              <a:rPr lang="en-US" baseline="-25000" smtClean="0"/>
              <a:t>out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Used for LSB only</a:t>
            </a:r>
          </a:p>
          <a:p>
            <a:pPr eaLnBrk="1" hangingPunct="1"/>
            <a:endParaRPr lang="en-US" smtClean="0"/>
          </a:p>
        </p:txBody>
      </p:sp>
      <p:sp>
        <p:nvSpPr>
          <p:cNvPr id="28677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Adder</a:t>
            </a:r>
          </a:p>
        </p:txBody>
      </p:sp>
      <p:sp>
        <p:nvSpPr>
          <p:cNvPr id="28678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330325"/>
          </a:xfrm>
        </p:spPr>
        <p:txBody>
          <a:bodyPr/>
          <a:lstStyle/>
          <a:p>
            <a:pPr eaLnBrk="1" hangingPunct="1"/>
            <a:r>
              <a:rPr lang="en-US" smtClean="0"/>
              <a:t>3 Inputs (A, B, C</a:t>
            </a:r>
            <a:r>
              <a:rPr lang="en-US" baseline="-25000" smtClean="0"/>
              <a:t>in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2 Outputs (Sum &amp; C</a:t>
            </a:r>
            <a:r>
              <a:rPr lang="en-US" baseline="-25000" smtClean="0"/>
              <a:t>out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Used for all other bits</a:t>
            </a:r>
          </a:p>
          <a:p>
            <a:pPr eaLnBrk="1" hangingPunct="1"/>
            <a:endParaRPr lang="en-US" smtClean="0"/>
          </a:p>
        </p:txBody>
      </p:sp>
      <p:grpSp>
        <p:nvGrpSpPr>
          <p:cNvPr id="28679" name="Group 29"/>
          <p:cNvGrpSpPr>
            <a:grpSpLocks/>
          </p:cNvGrpSpPr>
          <p:nvPr/>
        </p:nvGrpSpPr>
        <p:grpSpPr bwMode="auto">
          <a:xfrm>
            <a:off x="4724400" y="4038600"/>
            <a:ext cx="3675063" cy="1752600"/>
            <a:chOff x="4876800" y="4038600"/>
            <a:chExt cx="3675063" cy="17526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638800" y="4038600"/>
              <a:ext cx="1905000" cy="1752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Full Adder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10800000">
              <a:off x="5273675" y="4383088"/>
              <a:ext cx="365125" cy="158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5273675" y="4916488"/>
              <a:ext cx="365125" cy="158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5273675" y="5483225"/>
              <a:ext cx="365125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5" name="TextBox 45"/>
            <p:cNvSpPr txBox="1">
              <a:spLocks noChangeArrowheads="1"/>
            </p:cNvSpPr>
            <p:nvPr/>
          </p:nvSpPr>
          <p:spPr bwMode="auto">
            <a:xfrm>
              <a:off x="4876800" y="4176713"/>
              <a:ext cx="466725" cy="146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  <a:p>
              <a:pPr eaLnBrk="1" hangingPunct="1"/>
              <a:endParaRPr lang="en-US"/>
            </a:p>
            <a:p>
              <a:pPr eaLnBrk="1" hangingPunct="1"/>
              <a:r>
                <a:rPr lang="en-US"/>
                <a:t>B</a:t>
              </a:r>
            </a:p>
            <a:p>
              <a:pPr eaLnBrk="1" hangingPunct="1"/>
              <a:endParaRPr lang="en-US"/>
            </a:p>
            <a:p>
              <a:pPr eaLnBrk="1" hangingPunct="1"/>
              <a:r>
                <a:rPr lang="en-US"/>
                <a:t>C</a:t>
              </a:r>
              <a:r>
                <a:rPr lang="en-US" baseline="-25000"/>
                <a:t>in</a:t>
              </a:r>
            </a:p>
          </p:txBody>
        </p:sp>
        <p:grpSp>
          <p:nvGrpSpPr>
            <p:cNvPr id="28696" name="Group 47"/>
            <p:cNvGrpSpPr>
              <a:grpSpLocks/>
            </p:cNvGrpSpPr>
            <p:nvPr/>
          </p:nvGrpSpPr>
          <p:grpSpPr bwMode="auto">
            <a:xfrm>
              <a:off x="7543800" y="4453235"/>
              <a:ext cx="1008063" cy="915398"/>
              <a:chOff x="7620113" y="2944504"/>
              <a:chExt cx="1008107" cy="915398"/>
            </a:xfrm>
          </p:grpSpPr>
          <p:cxnSp>
            <p:nvCxnSpPr>
              <p:cNvPr id="19" name="Straight Connector 7"/>
              <p:cNvCxnSpPr/>
              <p:nvPr/>
            </p:nvCxnSpPr>
            <p:spPr>
              <a:xfrm rot="10800000">
                <a:off x="7620113" y="3123594"/>
                <a:ext cx="365141" cy="1588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>
                <a:off x="7620113" y="3671282"/>
                <a:ext cx="365141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99" name="TextBox 46"/>
              <p:cNvSpPr txBox="1">
                <a:spLocks noChangeArrowheads="1"/>
              </p:cNvSpPr>
              <p:nvPr/>
            </p:nvSpPr>
            <p:spPr bwMode="auto">
              <a:xfrm>
                <a:off x="7974141" y="2944504"/>
                <a:ext cx="654079" cy="915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Sum</a:t>
                </a:r>
              </a:p>
              <a:p>
                <a:pPr eaLnBrk="1" hangingPunct="1"/>
                <a:endParaRPr lang="en-US"/>
              </a:p>
              <a:p>
                <a:pPr eaLnBrk="1" hangingPunct="1"/>
                <a:r>
                  <a:rPr lang="en-US"/>
                  <a:t>C</a:t>
                </a:r>
                <a:r>
                  <a:rPr lang="en-US" baseline="-25000"/>
                  <a:t>out</a:t>
                </a:r>
              </a:p>
            </p:txBody>
          </p:sp>
        </p:grpSp>
      </p:grpSp>
      <p:grpSp>
        <p:nvGrpSpPr>
          <p:cNvPr id="28680" name="Group 30"/>
          <p:cNvGrpSpPr>
            <a:grpSpLocks/>
          </p:cNvGrpSpPr>
          <p:nvPr/>
        </p:nvGrpSpPr>
        <p:grpSpPr bwMode="auto">
          <a:xfrm>
            <a:off x="533400" y="4038600"/>
            <a:ext cx="3598863" cy="1752600"/>
            <a:chOff x="533400" y="4114800"/>
            <a:chExt cx="3598863" cy="17526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219200" y="4114800"/>
              <a:ext cx="1905000" cy="1752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Half  Adder</a:t>
              </a:r>
            </a:p>
          </p:txBody>
        </p:sp>
        <p:grpSp>
          <p:nvGrpSpPr>
            <p:cNvPr id="28683" name="Group 28"/>
            <p:cNvGrpSpPr>
              <a:grpSpLocks/>
            </p:cNvGrpSpPr>
            <p:nvPr/>
          </p:nvGrpSpPr>
          <p:grpSpPr bwMode="auto">
            <a:xfrm>
              <a:off x="533400" y="4529435"/>
              <a:ext cx="685800" cy="923330"/>
              <a:chOff x="533400" y="4252436"/>
              <a:chExt cx="685800" cy="923330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 rot="10800000">
                <a:off x="854075" y="4458514"/>
                <a:ext cx="365125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 rot="10800000">
                <a:off x="854075" y="4993501"/>
                <a:ext cx="365125" cy="1588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90" name="TextBox 45"/>
              <p:cNvSpPr txBox="1">
                <a:spLocks noChangeArrowheads="1"/>
              </p:cNvSpPr>
              <p:nvPr/>
            </p:nvSpPr>
            <p:spPr bwMode="auto">
              <a:xfrm>
                <a:off x="533400" y="4252436"/>
                <a:ext cx="33855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A</a:t>
                </a:r>
              </a:p>
              <a:p>
                <a:pPr eaLnBrk="1" hangingPunct="1"/>
                <a:endParaRPr lang="en-US"/>
              </a:p>
              <a:p>
                <a:pPr eaLnBrk="1" hangingPunct="1"/>
                <a:r>
                  <a:rPr lang="en-US"/>
                  <a:t>B</a:t>
                </a:r>
              </a:p>
            </p:txBody>
          </p:sp>
        </p:grpSp>
        <p:grpSp>
          <p:nvGrpSpPr>
            <p:cNvPr id="28684" name="Group 47"/>
            <p:cNvGrpSpPr>
              <a:grpSpLocks/>
            </p:cNvGrpSpPr>
            <p:nvPr/>
          </p:nvGrpSpPr>
          <p:grpSpPr bwMode="auto">
            <a:xfrm>
              <a:off x="3124200" y="4529435"/>
              <a:ext cx="1008063" cy="915398"/>
              <a:chOff x="7620113" y="2944504"/>
              <a:chExt cx="1008107" cy="91539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10800000">
                <a:off x="7620113" y="3123594"/>
                <a:ext cx="365141" cy="1588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7620113" y="3671282"/>
                <a:ext cx="365141" cy="1587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87" name="TextBox 46"/>
              <p:cNvSpPr txBox="1">
                <a:spLocks noChangeArrowheads="1"/>
              </p:cNvSpPr>
              <p:nvPr/>
            </p:nvSpPr>
            <p:spPr bwMode="auto">
              <a:xfrm>
                <a:off x="7974141" y="2944504"/>
                <a:ext cx="654079" cy="915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Sum</a:t>
                </a:r>
              </a:p>
              <a:p>
                <a:pPr eaLnBrk="1" hangingPunct="1"/>
                <a:endParaRPr lang="en-US"/>
              </a:p>
              <a:p>
                <a:pPr eaLnBrk="1" hangingPunct="1"/>
                <a:r>
                  <a:rPr lang="en-US"/>
                  <a:t>C</a:t>
                </a:r>
                <a:r>
                  <a:rPr lang="en-US" baseline="-25000"/>
                  <a:t>out</a:t>
                </a:r>
              </a:p>
            </p:txBody>
          </p:sp>
        </p:grp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73E59-D1AC-4050-9FF8-63BED65248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Half Adder – Design</a:t>
            </a:r>
          </a:p>
        </p:txBody>
      </p:sp>
      <p:graphicFrame>
        <p:nvGraphicFramePr>
          <p:cNvPr id="6146" name="Object 78"/>
          <p:cNvGraphicFramePr>
            <a:graphicFrameLocks noChangeAspect="1"/>
          </p:cNvGraphicFramePr>
          <p:nvPr/>
        </p:nvGraphicFramePr>
        <p:xfrm>
          <a:off x="4419600" y="2286000"/>
          <a:ext cx="33274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4" imgW="2222280" imgH="812520" progId="Equation.3">
                  <p:embed/>
                </p:oleObj>
              </mc:Choice>
              <mc:Fallback>
                <p:oleObj name="Equation" r:id="rId4" imgW="2222280" imgH="81252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0"/>
                        <a:ext cx="33274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0"/>
          <a:ext cx="29257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11"/>
                <a:gridCol w="640011"/>
                <a:gridCol w="822871"/>
                <a:gridCol w="822871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b="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20DDC-B9ED-4933-A57F-014B543F197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105</TotalTime>
  <Words>1446</Words>
  <Application>Microsoft Office PowerPoint</Application>
  <PresentationFormat>On-screen Show (4:3)</PresentationFormat>
  <Paragraphs>393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PLTW - Master</vt:lpstr>
      <vt:lpstr>PLTW - Master - Theme</vt:lpstr>
      <vt:lpstr>Equation</vt:lpstr>
      <vt:lpstr>PowerPoint Presentation</vt:lpstr>
      <vt:lpstr>XOR, XNOR &amp; Adders</vt:lpstr>
      <vt:lpstr>XOR Gate – Exclusive OR</vt:lpstr>
      <vt:lpstr>XNOR Gate – Exclusive NOR</vt:lpstr>
      <vt:lpstr>Logic Design with XOR &amp; XNOR</vt:lpstr>
      <vt:lpstr>Logic Design with XOR &amp; XNOR</vt:lpstr>
      <vt:lpstr>Binary Addition</vt:lpstr>
      <vt:lpstr>Two Types of Adders</vt:lpstr>
      <vt:lpstr>Half Adder – Design</vt:lpstr>
      <vt:lpstr>Half Adder - Circuit</vt:lpstr>
      <vt:lpstr>Full Adder – Design of Cout</vt:lpstr>
      <vt:lpstr>Full Adder – Design of Sum</vt:lpstr>
      <vt:lpstr>Boolean Simplification of Sum</vt:lpstr>
      <vt:lpstr>Full Adder - Circuit</vt:lpstr>
      <vt:lpstr>Full Adder: AOI vs. XOR</vt:lpstr>
      <vt:lpstr>MSI Full Adder</vt:lpstr>
      <vt:lpstr>Cascading Adders – Four Bits</vt:lpstr>
      <vt:lpstr>Four Bit Adder with SSI Logic</vt:lpstr>
      <vt:lpstr>Four Bit Adder with MSI Logic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XOR, XNOR, &amp; Adders</dc:title>
  <dc:subject>Digital Electronics - PLTW</dc:subject>
  <dc:creator>DE Revision Team</dc:creator>
  <cp:keywords>Presentation</cp:keywords>
  <cp:lastModifiedBy>Kristen Champion-Terrell</cp:lastModifiedBy>
  <cp:revision>16</cp:revision>
  <dcterms:created xsi:type="dcterms:W3CDTF">2008-03-24T13:35:02Z</dcterms:created>
  <dcterms:modified xsi:type="dcterms:W3CDTF">2014-02-13T09:27:53Z</dcterms:modified>
</cp:coreProperties>
</file>